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6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3/31/2025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3/31/2025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3/31/2025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3/31/2025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74653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2348" y="0"/>
            <a:ext cx="8911687" cy="707979"/>
          </a:xfrm>
        </p:spPr>
        <p:txBody>
          <a:bodyPr/>
          <a:lstStyle/>
          <a:p>
            <a:pPr algn="ctr"/>
            <a:r>
              <a:rPr lang="en-GB" dirty="0" smtClean="0"/>
              <a:t>Indochina: the deal</a:t>
            </a:r>
            <a:endParaRPr lang="en-GB" dirty="0"/>
          </a:p>
        </p:txBody>
      </p:sp>
      <p:sp>
        <p:nvSpPr>
          <p:cNvPr id="3" name="Content Placeholder 2"/>
          <p:cNvSpPr>
            <a:spLocks noGrp="1"/>
          </p:cNvSpPr>
          <p:nvPr>
            <p:ph idx="1"/>
          </p:nvPr>
        </p:nvSpPr>
        <p:spPr>
          <a:xfrm>
            <a:off x="1749779" y="530576"/>
            <a:ext cx="11672711" cy="5418667"/>
          </a:xfrm>
        </p:spPr>
        <p:txBody>
          <a:bodyPr>
            <a:noAutofit/>
          </a:bodyPr>
          <a:lstStyle/>
          <a:p>
            <a:r>
              <a:rPr lang="en-GB" sz="2800" dirty="0" smtClean="0">
                <a:latin typeface="Arial" panose="020B0604020202020204" pitchFamily="34" charset="0"/>
                <a:cs typeface="Arial" panose="020B0604020202020204" pitchFamily="34" charset="0"/>
              </a:rPr>
              <a:t>French withdraw</a:t>
            </a:r>
          </a:p>
          <a:p>
            <a:pPr lvl="1"/>
            <a:r>
              <a:rPr lang="en-GB" sz="2800" dirty="0" smtClean="0">
                <a:latin typeface="Arial" panose="020B0604020202020204" pitchFamily="34" charset="0"/>
                <a:cs typeface="Arial" panose="020B0604020202020204" pitchFamily="34" charset="0"/>
              </a:rPr>
              <a:t>Viet </a:t>
            </a:r>
            <a:r>
              <a:rPr lang="en-GB" sz="2800" dirty="0">
                <a:latin typeface="Arial" panose="020B0604020202020204" pitchFamily="34" charset="0"/>
                <a:cs typeface="Arial" panose="020B0604020202020204" pitchFamily="34" charset="0"/>
              </a:rPr>
              <a:t>Minh…Ho Chi Minh …North Vietnam</a:t>
            </a:r>
          </a:p>
          <a:p>
            <a:pPr lvl="1"/>
            <a:r>
              <a:rPr lang="en-GB" sz="2800" dirty="0" smtClean="0">
                <a:latin typeface="Arial" panose="020B0604020202020204" pitchFamily="34" charset="0"/>
                <a:cs typeface="Arial" panose="020B0604020202020204" pitchFamily="34" charset="0"/>
              </a:rPr>
              <a:t>Nationalists…Bao Dao “King”.. Ngo Diem PM .</a:t>
            </a:r>
            <a:endParaRPr lang="en-GB" sz="2800" dirty="0">
              <a:latin typeface="Arial" panose="020B0604020202020204" pitchFamily="34" charset="0"/>
              <a:cs typeface="Arial" panose="020B0604020202020204" pitchFamily="34" charset="0"/>
            </a:endParaRPr>
          </a:p>
          <a:p>
            <a:endParaRPr lang="en-GB" sz="2800" dirty="0" smtClean="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The idea: “Free and fair elections” across Vietnam then unity</a:t>
            </a:r>
          </a:p>
          <a:p>
            <a:pPr lvl="1"/>
            <a:r>
              <a:rPr lang="en-GB" sz="2600" dirty="0" smtClean="0">
                <a:latin typeface="Arial" panose="020B0604020202020204" pitchFamily="34" charset="0"/>
                <a:cs typeface="Arial" panose="020B0604020202020204" pitchFamily="34" charset="0"/>
              </a:rPr>
              <a:t>Diem reject….Ho Chi Minh too popular</a:t>
            </a:r>
          </a:p>
          <a:p>
            <a:endParaRPr lang="en-GB" sz="2800" dirty="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Outcome: two “dictatorships”</a:t>
            </a:r>
          </a:p>
          <a:p>
            <a:pPr lvl="1"/>
            <a:r>
              <a:rPr lang="en-GB" sz="2600" dirty="0" smtClean="0">
                <a:latin typeface="Arial" panose="020B0604020202020204" pitchFamily="34" charset="0"/>
                <a:cs typeface="Arial" panose="020B0604020202020204" pitchFamily="34" charset="0"/>
              </a:rPr>
              <a:t>South….Diem depose emperor….establish dictatorship</a:t>
            </a:r>
          </a:p>
          <a:p>
            <a:pPr lvl="1"/>
            <a:r>
              <a:rPr lang="en-GB" sz="2600" dirty="0" smtClean="0">
                <a:latin typeface="Arial" panose="020B0604020202020204" pitchFamily="34" charset="0"/>
                <a:cs typeface="Arial" panose="020B0604020202020204" pitchFamily="34" charset="0"/>
              </a:rPr>
              <a:t>North Ho Chi Minh….build communist state</a:t>
            </a:r>
            <a:endParaRPr lang="en-GB" sz="2800" dirty="0">
              <a:latin typeface="Arial" panose="020B0604020202020204" pitchFamily="34" charset="0"/>
              <a:cs typeface="Arial" panose="020B0604020202020204" pitchFamily="34" charset="0"/>
            </a:endParaRPr>
          </a:p>
        </p:txBody>
      </p:sp>
      <p:sp>
        <p:nvSpPr>
          <p:cNvPr id="4" name="TextBox 3"/>
          <p:cNvSpPr txBox="1"/>
          <p:nvPr/>
        </p:nvSpPr>
        <p:spPr>
          <a:xfrm>
            <a:off x="2663196" y="6041518"/>
            <a:ext cx="7530588" cy="954107"/>
          </a:xfrm>
          <a:prstGeom prst="rect">
            <a:avLst/>
          </a:prstGeom>
          <a:noFill/>
        </p:spPr>
        <p:txBody>
          <a:bodyPr wrap="none" rtlCol="0">
            <a:spAutoFit/>
          </a:bodyPr>
          <a:lstStyle/>
          <a:p>
            <a:r>
              <a:rPr lang="en-GB" sz="2800" dirty="0" smtClean="0">
                <a:latin typeface="Arial" panose="020B0604020202020204" pitchFamily="34" charset="0"/>
                <a:cs typeface="Arial" panose="020B0604020202020204" pitchFamily="34" charset="0"/>
              </a:rPr>
              <a:t>Peasants revolt South (Viet Cong) ….civil war.</a:t>
            </a:r>
          </a:p>
          <a:p>
            <a:r>
              <a:rPr lang="en-GB" sz="2800" dirty="0" smtClean="0">
                <a:latin typeface="Arial" panose="020B0604020202020204" pitchFamily="34" charset="0"/>
                <a:cs typeface="Arial" panose="020B0604020202020204" pitchFamily="34" charset="0"/>
              </a:rPr>
              <a:t>... Gaining ground despite US $</a:t>
            </a:r>
          </a:p>
        </p:txBody>
      </p:sp>
    </p:spTree>
    <p:extLst>
      <p:ext uri="{BB962C8B-B14F-4D97-AF65-F5344CB8AC3E}">
        <p14:creationId xmlns:p14="http://schemas.microsoft.com/office/powerpoint/2010/main" val="100596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5603" y="491589"/>
            <a:ext cx="8911687" cy="1280890"/>
          </a:xfrm>
        </p:spPr>
        <p:txBody>
          <a:bodyPr/>
          <a:lstStyle/>
          <a:p>
            <a:pPr algn="ctr"/>
            <a:r>
              <a:rPr lang="en-GB" dirty="0" smtClean="0"/>
              <a:t>Domino Theory</a:t>
            </a:r>
            <a:endParaRPr lang="en-GB" dirty="0"/>
          </a:p>
        </p:txBody>
      </p:sp>
      <p:sp>
        <p:nvSpPr>
          <p:cNvPr id="3" name="Content Placeholder 2"/>
          <p:cNvSpPr>
            <a:spLocks noGrp="1"/>
          </p:cNvSpPr>
          <p:nvPr>
            <p:ph idx="1"/>
          </p:nvPr>
        </p:nvSpPr>
        <p:spPr/>
        <p:txBody>
          <a:bodyPr>
            <a:normAutofit/>
          </a:bodyPr>
          <a:lstStyle/>
          <a:p>
            <a:pPr marL="0" lvl="1" indent="0">
              <a:buNone/>
            </a:pPr>
            <a:r>
              <a:rPr lang="en-GB" sz="2800" dirty="0" smtClean="0">
                <a:latin typeface="Arial" panose="020B0604020202020204" pitchFamily="34" charset="0"/>
                <a:cs typeface="Arial" panose="020B0604020202020204" pitchFamily="34" charset="0"/>
              </a:rPr>
              <a:t>"</a:t>
            </a:r>
            <a:r>
              <a:rPr lang="en-GB" sz="2800" dirty="0">
                <a:latin typeface="Arial" panose="020B0604020202020204" pitchFamily="34" charset="0"/>
                <a:cs typeface="Arial" panose="020B0604020202020204" pitchFamily="34" charset="0"/>
              </a:rPr>
              <a:t>You have a row of dominoes set up, you knock over the first one, and what will happen to the last one is the certainty that it will go over very quickly," he said. "So you could have a beginning of a disintegration that would have the most profound influences.“</a:t>
            </a:r>
          </a:p>
          <a:p>
            <a:pPr marL="342900" lvl="1" indent="-342900"/>
            <a:endParaRPr lang="en-GB" sz="2800" dirty="0">
              <a:latin typeface="Arial" panose="020B0604020202020204" pitchFamily="34" charset="0"/>
              <a:cs typeface="Arial" panose="020B0604020202020204" pitchFamily="34" charset="0"/>
            </a:endParaRPr>
          </a:p>
          <a:p>
            <a:pPr marL="0" lvl="1" indent="0">
              <a:buNone/>
            </a:pPr>
            <a:endParaRPr lang="en-GB" sz="2800" dirty="0">
              <a:latin typeface="Arial" panose="020B0604020202020204" pitchFamily="34" charset="0"/>
              <a:cs typeface="Arial" panose="020B0604020202020204" pitchFamily="34" charset="0"/>
            </a:endParaRPr>
          </a:p>
          <a:p>
            <a:pPr marL="0" indent="0">
              <a:buNone/>
            </a:pPr>
            <a:endParaRPr lang="en-GB" dirty="0"/>
          </a:p>
        </p:txBody>
      </p:sp>
      <p:sp>
        <p:nvSpPr>
          <p:cNvPr id="4" name="TextBox 3"/>
          <p:cNvSpPr txBox="1"/>
          <p:nvPr/>
        </p:nvSpPr>
        <p:spPr>
          <a:xfrm>
            <a:off x="3419062" y="5115340"/>
            <a:ext cx="5553059" cy="954107"/>
          </a:xfrm>
          <a:prstGeom prst="rect">
            <a:avLst/>
          </a:prstGeom>
          <a:noFill/>
        </p:spPr>
        <p:txBody>
          <a:bodyPr wrap="none" rtlCol="0">
            <a:spAutoFit/>
          </a:bodyPr>
          <a:lstStyle/>
          <a:p>
            <a:r>
              <a:rPr lang="en-GB" sz="2800" dirty="0" smtClean="0">
                <a:latin typeface="Arial" panose="020B0604020202020204" pitchFamily="34" charset="0"/>
                <a:cs typeface="Arial" panose="020B0604020202020204" pitchFamily="34" charset="0"/>
              </a:rPr>
              <a:t>Communism must be contained</a:t>
            </a:r>
          </a:p>
          <a:p>
            <a:r>
              <a:rPr lang="en-GB" sz="2800" dirty="0" smtClean="0">
                <a:latin typeface="Arial" panose="020B0604020202020204" pitchFamily="34" charset="0"/>
                <a:cs typeface="Arial" panose="020B0604020202020204" pitchFamily="34" charset="0"/>
              </a:rPr>
              <a:t>….South Vietnam the first domino</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833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1637" y="0"/>
            <a:ext cx="8911687" cy="1280890"/>
          </a:xfrm>
        </p:spPr>
        <p:txBody>
          <a:bodyPr/>
          <a:lstStyle/>
          <a:p>
            <a:pPr algn="ctr"/>
            <a:r>
              <a:rPr lang="en-GB" dirty="0" smtClean="0"/>
              <a:t>US and SE Asia 1954-1960</a:t>
            </a:r>
            <a:endParaRPr lang="en-GB" dirty="0"/>
          </a:p>
        </p:txBody>
      </p:sp>
      <p:sp>
        <p:nvSpPr>
          <p:cNvPr id="3" name="Content Placeholder 2"/>
          <p:cNvSpPr>
            <a:spLocks noGrp="1"/>
          </p:cNvSpPr>
          <p:nvPr>
            <p:ph idx="1"/>
          </p:nvPr>
        </p:nvSpPr>
        <p:spPr>
          <a:xfrm>
            <a:off x="1174045" y="632180"/>
            <a:ext cx="13230578" cy="6033663"/>
          </a:xfrm>
        </p:spPr>
        <p:txBody>
          <a:bodyPr>
            <a:normAutofit/>
          </a:bodyPr>
          <a:lstStyle/>
          <a:p>
            <a:r>
              <a:rPr lang="en-GB" sz="2400" dirty="0" smtClean="0">
                <a:latin typeface="Arial" panose="020B0604020202020204" pitchFamily="34" charset="0"/>
                <a:cs typeface="Arial" panose="020B0604020202020204" pitchFamily="34" charset="0"/>
              </a:rPr>
              <a:t>Support any Anti Communist “Strong Man". Ignore “movements”</a:t>
            </a:r>
          </a:p>
          <a:p>
            <a:pPr lvl="1"/>
            <a:r>
              <a:rPr lang="en-GB" sz="2400" dirty="0">
                <a:latin typeface="Arial" panose="020B0604020202020204" pitchFamily="34" charset="0"/>
                <a:cs typeface="Arial" panose="020B0604020202020204" pitchFamily="34" charset="0"/>
              </a:rPr>
              <a:t>Syhmgon Rhee – </a:t>
            </a:r>
            <a:r>
              <a:rPr lang="en-GB" sz="2400" dirty="0" smtClean="0">
                <a:latin typeface="Arial" panose="020B0604020202020204" pitchFamily="34" charset="0"/>
                <a:cs typeface="Arial" panose="020B0604020202020204" pitchFamily="34" charset="0"/>
              </a:rPr>
              <a:t>Korea</a:t>
            </a:r>
            <a:endParaRPr lang="en-GB" sz="2400" dirty="0">
              <a:latin typeface="Arial" panose="020B0604020202020204" pitchFamily="34" charset="0"/>
              <a:cs typeface="Arial" panose="020B0604020202020204" pitchFamily="34" charset="0"/>
            </a:endParaRPr>
          </a:p>
          <a:p>
            <a:pPr lvl="1"/>
            <a:r>
              <a:rPr lang="en-GB" sz="2400" dirty="0">
                <a:latin typeface="Arial" panose="020B0604020202020204" pitchFamily="34" charset="0"/>
                <a:cs typeface="Arial" panose="020B0604020202020204" pitchFamily="34" charset="0"/>
              </a:rPr>
              <a:t>Chaing Kai Sheck – Taiwan</a:t>
            </a:r>
          </a:p>
          <a:p>
            <a:pPr lvl="1"/>
            <a:r>
              <a:rPr lang="en-GB" sz="2400" dirty="0">
                <a:latin typeface="Arial" panose="020B0604020202020204" pitchFamily="34" charset="0"/>
                <a:cs typeface="Arial" panose="020B0604020202020204" pitchFamily="34" charset="0"/>
              </a:rPr>
              <a:t>Ngo Diem..</a:t>
            </a:r>
            <a:r>
              <a:rPr lang="en-GB" sz="2400" dirty="0" smtClean="0">
                <a:latin typeface="Arial" panose="020B0604020202020204" pitchFamily="34" charset="0"/>
                <a:cs typeface="Arial" panose="020B0604020202020204" pitchFamily="34" charset="0"/>
              </a:rPr>
              <a:t>Vietnam (“family business”….corrupt…retain land)</a:t>
            </a:r>
          </a:p>
          <a:p>
            <a:pPr lvl="1"/>
            <a:r>
              <a:rPr lang="en-GB" sz="2400" dirty="0" smtClean="0">
                <a:latin typeface="Arial" panose="020B0604020202020204" pitchFamily="34" charset="0"/>
                <a:cs typeface="Arial" panose="020B0604020202020204" pitchFamily="34" charset="0"/>
              </a:rPr>
              <a:t>….and others Dominica, Philippines, Nicaragua </a:t>
            </a:r>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Avoid use of land based US armies &amp; direct conflict….Korea/ Indochina</a:t>
            </a:r>
          </a:p>
          <a:p>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Use indirect methods:</a:t>
            </a:r>
          </a:p>
          <a:p>
            <a:pPr lvl="1"/>
            <a:r>
              <a:rPr lang="en-GB" sz="2400" dirty="0" smtClean="0">
                <a:latin typeface="Arial" panose="020B0604020202020204" pitchFamily="34" charset="0"/>
                <a:cs typeface="Arial" panose="020B0604020202020204" pitchFamily="34" charset="0"/>
              </a:rPr>
              <a:t>Financial payments/ adopt psychological warfare</a:t>
            </a:r>
          </a:p>
          <a:p>
            <a:pPr lvl="1"/>
            <a:r>
              <a:rPr lang="en-GB" sz="2400" dirty="0" smtClean="0">
                <a:latin typeface="Arial" panose="020B0604020202020204" pitchFamily="34" charset="0"/>
                <a:cs typeface="Arial" panose="020B0604020202020204" pitchFamily="34" charset="0"/>
              </a:rPr>
              <a:t>Ally with elites. Land owners </a:t>
            </a:r>
          </a:p>
          <a:p>
            <a:pPr marL="457200" lvl="1" indent="0">
              <a:buNone/>
            </a:pPr>
            <a:endParaRPr lang="en-GB" dirty="0" smtClean="0"/>
          </a:p>
        </p:txBody>
      </p:sp>
    </p:spTree>
    <p:extLst>
      <p:ext uri="{BB962C8B-B14F-4D97-AF65-F5344CB8AC3E}">
        <p14:creationId xmlns:p14="http://schemas.microsoft.com/office/powerpoint/2010/main" val="114681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533" y="4439754"/>
            <a:ext cx="10917591" cy="1701402"/>
          </a:xfrm>
        </p:spPr>
        <p:txBody>
          <a:bodyPr>
            <a:normAutofit/>
          </a:bodyPr>
          <a:lstStyle/>
          <a:p>
            <a:r>
              <a:rPr lang="en-GB" dirty="0" smtClean="0"/>
              <a:t>Then, in 1956 …the balance is disturbed</a:t>
            </a:r>
            <a:br>
              <a:rPr lang="en-GB" dirty="0" smtClean="0"/>
            </a:br>
            <a:endParaRPr lang="en-GB" dirty="0"/>
          </a:p>
        </p:txBody>
      </p:sp>
      <p:sp>
        <p:nvSpPr>
          <p:cNvPr id="4" name="TextBox 3"/>
          <p:cNvSpPr txBox="1"/>
          <p:nvPr/>
        </p:nvSpPr>
        <p:spPr>
          <a:xfrm>
            <a:off x="1210227" y="2065868"/>
            <a:ext cx="10062370" cy="1754326"/>
          </a:xfrm>
          <a:prstGeom prst="rect">
            <a:avLst/>
          </a:prstGeom>
          <a:noFill/>
        </p:spPr>
        <p:txBody>
          <a:bodyPr wrap="none" rtlCol="0">
            <a:spAutoFit/>
          </a:bodyPr>
          <a:lstStyle/>
          <a:p>
            <a:pPr defTabSz="457200">
              <a:spcBef>
                <a:spcPct val="0"/>
              </a:spcBef>
            </a:pPr>
            <a:r>
              <a:rPr lang="en-GB" sz="3600" dirty="0" smtClean="0">
                <a:solidFill>
                  <a:schemeClr val="tx1">
                    <a:lumMod val="85000"/>
                    <a:lumOff val="15000"/>
                  </a:schemeClr>
                </a:solidFill>
                <a:latin typeface="+mj-lt"/>
                <a:ea typeface="+mj-ea"/>
                <a:cs typeface="+mj-cs"/>
              </a:rPr>
              <a:t>Mid 1950’s Containment </a:t>
            </a:r>
            <a:r>
              <a:rPr lang="en-GB" sz="3600" dirty="0">
                <a:solidFill>
                  <a:schemeClr val="tx1">
                    <a:lumMod val="85000"/>
                    <a:lumOff val="15000"/>
                  </a:schemeClr>
                </a:solidFill>
                <a:latin typeface="+mj-lt"/>
                <a:ea typeface="+mj-ea"/>
                <a:cs typeface="+mj-cs"/>
              </a:rPr>
              <a:t>Strategy “working” </a:t>
            </a:r>
            <a:endParaRPr lang="en-GB" sz="3600" dirty="0" smtClean="0">
              <a:solidFill>
                <a:schemeClr val="tx1">
                  <a:lumMod val="85000"/>
                  <a:lumOff val="15000"/>
                </a:schemeClr>
              </a:solidFill>
              <a:latin typeface="+mj-lt"/>
              <a:ea typeface="+mj-ea"/>
              <a:cs typeface="+mj-cs"/>
            </a:endParaRPr>
          </a:p>
          <a:p>
            <a:pPr defTabSz="457200">
              <a:spcBef>
                <a:spcPct val="0"/>
              </a:spcBef>
            </a:pPr>
            <a:r>
              <a:rPr lang="en-GB" sz="3600" dirty="0" smtClean="0">
                <a:solidFill>
                  <a:schemeClr val="tx1">
                    <a:lumMod val="85000"/>
                    <a:lumOff val="15000"/>
                  </a:schemeClr>
                </a:solidFill>
                <a:latin typeface="+mj-lt"/>
                <a:ea typeface="+mj-ea"/>
                <a:cs typeface="+mj-cs"/>
              </a:rPr>
              <a:t>…… </a:t>
            </a:r>
            <a:r>
              <a:rPr lang="en-GB" sz="3600" dirty="0">
                <a:solidFill>
                  <a:schemeClr val="tx1">
                    <a:lumMod val="85000"/>
                    <a:lumOff val="15000"/>
                  </a:schemeClr>
                </a:solidFill>
                <a:latin typeface="+mj-lt"/>
                <a:ea typeface="+mj-ea"/>
                <a:cs typeface="+mj-cs"/>
              </a:rPr>
              <a:t>Communism </a:t>
            </a:r>
            <a:r>
              <a:rPr lang="en-GB" sz="3600" dirty="0" smtClean="0">
                <a:solidFill>
                  <a:schemeClr val="tx1">
                    <a:lumMod val="85000"/>
                    <a:lumOff val="15000"/>
                  </a:schemeClr>
                </a:solidFill>
                <a:latin typeface="+mj-lt"/>
                <a:ea typeface="+mj-ea"/>
                <a:cs typeface="+mj-cs"/>
              </a:rPr>
              <a:t>contained</a:t>
            </a:r>
          </a:p>
          <a:p>
            <a:pPr defTabSz="457200">
              <a:spcBef>
                <a:spcPct val="0"/>
              </a:spcBef>
            </a:pPr>
            <a:r>
              <a:rPr lang="en-GB" sz="3600" dirty="0" smtClean="0">
                <a:solidFill>
                  <a:schemeClr val="tx1">
                    <a:lumMod val="85000"/>
                    <a:lumOff val="15000"/>
                  </a:schemeClr>
                </a:solidFill>
                <a:latin typeface="+mj-lt"/>
                <a:ea typeface="+mj-ea"/>
                <a:cs typeface="+mj-cs"/>
              </a:rPr>
              <a:t>…….Europe, Asia, Central America stable</a:t>
            </a:r>
            <a:endParaRPr lang="en-GB" sz="3600" dirty="0">
              <a:solidFill>
                <a:schemeClr val="tx1">
                  <a:lumMod val="85000"/>
                  <a:lumOff val="15000"/>
                </a:schemeClr>
              </a:solidFill>
              <a:latin typeface="+mj-lt"/>
              <a:ea typeface="+mj-ea"/>
              <a:cs typeface="+mj-cs"/>
            </a:endParaRPr>
          </a:p>
        </p:txBody>
      </p:sp>
    </p:spTree>
    <p:extLst>
      <p:ext uri="{BB962C8B-B14F-4D97-AF65-F5344CB8AC3E}">
        <p14:creationId xmlns:p14="http://schemas.microsoft.com/office/powerpoint/2010/main" val="128071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2245" y="3220936"/>
            <a:ext cx="8911687" cy="1280890"/>
          </a:xfrm>
        </p:spPr>
        <p:txBody>
          <a:bodyPr/>
          <a:lstStyle/>
          <a:p>
            <a:pPr algn="ctr"/>
            <a:r>
              <a:rPr lang="en-GB" dirty="0" smtClean="0"/>
              <a:t>Indo china</a:t>
            </a:r>
            <a:endParaRPr lang="en-GB" dirty="0"/>
          </a:p>
        </p:txBody>
      </p:sp>
    </p:spTree>
    <p:extLst>
      <p:ext uri="{BB962C8B-B14F-4D97-AF65-F5344CB8AC3E}">
        <p14:creationId xmlns:p14="http://schemas.microsoft.com/office/powerpoint/2010/main" val="3750019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7187" y="82934"/>
            <a:ext cx="8911687" cy="551548"/>
          </a:xfrm>
        </p:spPr>
        <p:txBody>
          <a:bodyPr>
            <a:normAutofit fontScale="90000"/>
          </a:bodyPr>
          <a:lstStyle/>
          <a:p>
            <a:pPr algn="ctr"/>
            <a:r>
              <a:rPr lang="en-GB" dirty="0" smtClean="0"/>
              <a:t>Indochina</a:t>
            </a:r>
            <a:endParaRPr lang="en-GB" dirty="0"/>
          </a:p>
        </p:txBody>
      </p:sp>
      <p:pic>
        <p:nvPicPr>
          <p:cNvPr id="4" name="Picture 3"/>
          <p:cNvPicPr>
            <a:picLocks noChangeAspect="1"/>
          </p:cNvPicPr>
          <p:nvPr/>
        </p:nvPicPr>
        <p:blipFill>
          <a:blip r:embed="rId2"/>
          <a:stretch>
            <a:fillRect/>
          </a:stretch>
        </p:blipFill>
        <p:spPr>
          <a:xfrm>
            <a:off x="139960" y="755780"/>
            <a:ext cx="11932770" cy="6102220"/>
          </a:xfrm>
          <a:prstGeom prst="rect">
            <a:avLst/>
          </a:prstGeom>
        </p:spPr>
      </p:pic>
    </p:spTree>
    <p:extLst>
      <p:ext uri="{BB962C8B-B14F-4D97-AF65-F5344CB8AC3E}">
        <p14:creationId xmlns:p14="http://schemas.microsoft.com/office/powerpoint/2010/main" val="4229456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4073" y="0"/>
            <a:ext cx="8911687" cy="1280890"/>
          </a:xfrm>
        </p:spPr>
        <p:txBody>
          <a:bodyPr/>
          <a:lstStyle/>
          <a:p>
            <a:r>
              <a:rPr lang="en-GB" dirty="0" smtClean="0"/>
              <a:t>Indochina Overview</a:t>
            </a:r>
            <a:endParaRPr lang="en-GB" dirty="0"/>
          </a:p>
        </p:txBody>
      </p:sp>
      <p:sp>
        <p:nvSpPr>
          <p:cNvPr id="3" name="Content Placeholder 2"/>
          <p:cNvSpPr>
            <a:spLocks noGrp="1"/>
          </p:cNvSpPr>
          <p:nvPr>
            <p:ph idx="1"/>
          </p:nvPr>
        </p:nvSpPr>
        <p:spPr>
          <a:xfrm>
            <a:off x="848139" y="569844"/>
            <a:ext cx="11608904" cy="6652592"/>
          </a:xfrm>
        </p:spPr>
        <p:txBody>
          <a:bodyPr>
            <a:normAutofit lnSpcReduction="10000"/>
          </a:bodyPr>
          <a:lstStyle/>
          <a:p>
            <a:r>
              <a:rPr lang="en-GB" sz="2400" dirty="0">
                <a:latin typeface="Arial" panose="020B0604020202020204" pitchFamily="34" charset="0"/>
                <a:cs typeface="Arial" panose="020B0604020202020204" pitchFamily="34" charset="0"/>
              </a:rPr>
              <a:t>Multiple kingdoms….unified/ </a:t>
            </a:r>
            <a:r>
              <a:rPr lang="en-GB" sz="2400" dirty="0" smtClean="0">
                <a:latin typeface="Arial" panose="020B0604020202020204" pitchFamily="34" charset="0"/>
                <a:cs typeface="Arial" panose="020B0604020202020204" pitchFamily="34" charset="0"/>
              </a:rPr>
              <a:t>independent. ….</a:t>
            </a:r>
            <a:r>
              <a:rPr lang="en-GB" sz="2400" dirty="0">
                <a:latin typeface="Arial" panose="020B0604020202020204" pitchFamily="34" charset="0"/>
                <a:cs typeface="Arial" panose="020B0604020202020204" pitchFamily="34" charset="0"/>
              </a:rPr>
              <a:t>China dominance…as in </a:t>
            </a:r>
            <a:r>
              <a:rPr lang="en-GB" sz="2400" dirty="0" smtClean="0">
                <a:latin typeface="Arial" panose="020B0604020202020204" pitchFamily="34" charset="0"/>
                <a:cs typeface="Arial" panose="020B0604020202020204" pitchFamily="34" charset="0"/>
              </a:rPr>
              <a:t>Korea</a:t>
            </a:r>
          </a:p>
          <a:p>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“Created </a:t>
            </a:r>
            <a:r>
              <a:rPr lang="en-GB" sz="2400" dirty="0">
                <a:latin typeface="Arial" panose="020B0604020202020204" pitchFamily="34" charset="0"/>
                <a:cs typeface="Arial" panose="020B0604020202020204" pitchFamily="34" charset="0"/>
              </a:rPr>
              <a:t>by French </a:t>
            </a:r>
            <a:r>
              <a:rPr lang="en-GB" sz="2400" dirty="0" smtClean="0">
                <a:latin typeface="Arial" panose="020B0604020202020204" pitchFamily="34" charset="0"/>
                <a:cs typeface="Arial" panose="020B0604020202020204" pitchFamily="34" charset="0"/>
              </a:rPr>
              <a:t>1860…merging </a:t>
            </a:r>
            <a:r>
              <a:rPr lang="en-GB" sz="2400" dirty="0">
                <a:latin typeface="Arial" panose="020B0604020202020204" pitchFamily="34" charset="0"/>
                <a:cs typeface="Arial" panose="020B0604020202020204" pitchFamily="34" charset="0"/>
              </a:rPr>
              <a:t>kingdoms </a:t>
            </a:r>
            <a:r>
              <a:rPr lang="en-GB" sz="2400" dirty="0" smtClean="0">
                <a:latin typeface="Arial" panose="020B0604020202020204" pitchFamily="34" charset="0"/>
                <a:cs typeface="Arial" panose="020B0604020202020204" pitchFamily="34" charset="0"/>
              </a:rPr>
              <a:t>Vietnam, Laos, Cambodia</a:t>
            </a:r>
          </a:p>
          <a:p>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Rise of Nationalism 1920’s</a:t>
            </a:r>
          </a:p>
          <a:p>
            <a:pPr lvl="1"/>
            <a:r>
              <a:rPr lang="en-GB" sz="2400" dirty="0">
                <a:latin typeface="Arial" panose="020B0604020202020204" pitchFamily="34" charset="0"/>
                <a:cs typeface="Arial" panose="020B0604020202020204" pitchFamily="34" charset="0"/>
              </a:rPr>
              <a:t>North Ho Chi Min ..Communist Party. CCP, USSR, pro Chinese, </a:t>
            </a:r>
            <a:r>
              <a:rPr lang="en-GB" sz="2400" dirty="0" smtClean="0">
                <a:latin typeface="Arial" panose="020B0604020202020204" pitchFamily="34" charset="0"/>
                <a:cs typeface="Arial" panose="020B0604020202020204" pitchFamily="34" charset="0"/>
              </a:rPr>
              <a:t>Buddhists</a:t>
            </a:r>
            <a:endParaRPr lang="en-GB" sz="2400" dirty="0">
              <a:latin typeface="Arial" panose="020B0604020202020204" pitchFamily="34" charset="0"/>
              <a:cs typeface="Arial" panose="020B0604020202020204" pitchFamily="34" charset="0"/>
            </a:endParaRPr>
          </a:p>
          <a:p>
            <a:pPr lvl="1"/>
            <a:r>
              <a:rPr lang="en-GB" sz="2400" dirty="0" smtClean="0">
                <a:latin typeface="Arial" panose="020B0604020202020204" pitchFamily="34" charset="0"/>
                <a:cs typeface="Arial" panose="020B0604020202020204" pitchFamily="34" charset="0"/>
              </a:rPr>
              <a:t>South/fragmented</a:t>
            </a:r>
            <a:r>
              <a:rPr lang="en-GB" sz="2400" dirty="0">
                <a:latin typeface="Arial" panose="020B0604020202020204" pitchFamily="34" charset="0"/>
                <a:cs typeface="Arial" panose="020B0604020202020204" pitchFamily="34" charset="0"/>
              </a:rPr>
              <a:t>.. nationalists….pro west, Catholic elite, anti Chinese/ </a:t>
            </a:r>
            <a:endParaRPr lang="en-GB" sz="2400" dirty="0" smtClean="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World War Two 1941-1945 Joint occupation Japanese/ Vichy French</a:t>
            </a:r>
          </a:p>
          <a:p>
            <a:pPr lvl="1"/>
            <a:r>
              <a:rPr lang="en-GB" sz="2400" dirty="0" smtClean="0">
                <a:latin typeface="Arial" panose="020B0604020202020204" pitchFamily="34" charset="0"/>
                <a:cs typeface="Arial" panose="020B0604020202020204" pitchFamily="34" charset="0"/>
              </a:rPr>
              <a:t>Ho Chi Minh…leads anti Japanese from China</a:t>
            </a:r>
          </a:p>
          <a:p>
            <a:pPr lvl="1"/>
            <a:r>
              <a:rPr lang="en-GB" sz="2400" dirty="0" smtClean="0">
                <a:latin typeface="Arial" panose="020B0604020202020204" pitchFamily="34" charset="0"/>
                <a:cs typeface="Arial" panose="020B0604020202020204" pitchFamily="34" charset="0"/>
              </a:rPr>
              <a:t>South minimal resistance</a:t>
            </a:r>
          </a:p>
          <a:p>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Post War Settlement</a:t>
            </a:r>
          </a:p>
          <a:p>
            <a:pPr lvl="1"/>
            <a:r>
              <a:rPr lang="en-GB" sz="2400" dirty="0" smtClean="0">
                <a:latin typeface="Arial" panose="020B0604020202020204" pitchFamily="34" charset="0"/>
                <a:cs typeface="Arial" panose="020B0604020202020204" pitchFamily="34" charset="0"/>
              </a:rPr>
              <a:t>Japanese/ British reoccupy….hand over to returning French army</a:t>
            </a:r>
          </a:p>
          <a:p>
            <a:endParaRPr lang="en-GB" dirty="0"/>
          </a:p>
        </p:txBody>
      </p:sp>
    </p:spTree>
    <p:extLst>
      <p:ext uri="{BB962C8B-B14F-4D97-AF65-F5344CB8AC3E}">
        <p14:creationId xmlns:p14="http://schemas.microsoft.com/office/powerpoint/2010/main" val="367744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8613" y="0"/>
            <a:ext cx="8911687" cy="1280890"/>
          </a:xfrm>
        </p:spPr>
        <p:txBody>
          <a:bodyPr/>
          <a:lstStyle/>
          <a:p>
            <a:r>
              <a:rPr lang="en-GB" dirty="0" smtClean="0"/>
              <a:t>Ho Chi Minh (1890-1969)</a:t>
            </a:r>
            <a:endParaRPr lang="en-GB" dirty="0"/>
          </a:p>
        </p:txBody>
      </p:sp>
      <p:pic>
        <p:nvPicPr>
          <p:cNvPr id="4" name="Picture 3"/>
          <p:cNvPicPr>
            <a:picLocks noChangeAspect="1"/>
          </p:cNvPicPr>
          <p:nvPr/>
        </p:nvPicPr>
        <p:blipFill>
          <a:blip r:embed="rId2"/>
          <a:stretch>
            <a:fillRect/>
          </a:stretch>
        </p:blipFill>
        <p:spPr>
          <a:xfrm>
            <a:off x="165983" y="903111"/>
            <a:ext cx="6776684" cy="5954889"/>
          </a:xfrm>
          <a:prstGeom prst="rect">
            <a:avLst/>
          </a:prstGeom>
        </p:spPr>
      </p:pic>
      <p:sp>
        <p:nvSpPr>
          <p:cNvPr id="5" name="TextBox 4"/>
          <p:cNvSpPr txBox="1"/>
          <p:nvPr/>
        </p:nvSpPr>
        <p:spPr>
          <a:xfrm>
            <a:off x="7303911" y="846665"/>
            <a:ext cx="4888089" cy="1569660"/>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Father Confucian priest</a:t>
            </a:r>
          </a:p>
          <a:p>
            <a:r>
              <a:rPr lang="en-GB" sz="2400" dirty="0" smtClean="0">
                <a:latin typeface="Arial" panose="020B0604020202020204" pitchFamily="34" charset="0"/>
                <a:cs typeface="Arial" panose="020B0604020202020204" pitchFamily="34" charset="0"/>
              </a:rPr>
              <a:t>…French school Vietnam</a:t>
            </a:r>
          </a:p>
          <a:p>
            <a:r>
              <a:rPr lang="en-GB" sz="2400" dirty="0" smtClean="0">
                <a:latin typeface="Arial" panose="020B0604020202020204" pitchFamily="34" charset="0"/>
                <a:cs typeface="Arial" panose="020B0604020202020204" pitchFamily="34" charset="0"/>
              </a:rPr>
              <a:t>... Attend college Paris</a:t>
            </a:r>
          </a:p>
          <a:p>
            <a:r>
              <a:rPr lang="en-GB" sz="2400" dirty="0" smtClean="0">
                <a:latin typeface="Arial" panose="020B0604020202020204" pitchFamily="34" charset="0"/>
                <a:cs typeface="Arial" panose="020B0604020202020204" pitchFamily="34" charset="0"/>
              </a:rPr>
              <a:t>…no money, work on ships</a:t>
            </a:r>
          </a:p>
        </p:txBody>
      </p:sp>
      <p:sp>
        <p:nvSpPr>
          <p:cNvPr id="6" name="TextBox 5"/>
          <p:cNvSpPr txBox="1"/>
          <p:nvPr/>
        </p:nvSpPr>
        <p:spPr>
          <a:xfrm>
            <a:off x="7134578" y="2709334"/>
            <a:ext cx="5284287" cy="2308324"/>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Settles France…1917..studies</a:t>
            </a:r>
          </a:p>
          <a:p>
            <a:r>
              <a:rPr lang="en-GB" sz="2400" dirty="0" smtClean="0">
                <a:latin typeface="Arial" panose="020B0604020202020204" pitchFamily="34" charset="0"/>
                <a:cs typeface="Arial" panose="020B0604020202020204" pitchFamily="34" charset="0"/>
              </a:rPr>
              <a:t>Communism…to USSR</a:t>
            </a:r>
          </a:p>
          <a:p>
            <a:r>
              <a:rPr lang="en-GB" sz="2400" dirty="0" smtClean="0">
                <a:latin typeface="Arial" panose="020B0604020202020204" pitchFamily="34" charset="0"/>
                <a:cs typeface="Arial" panose="020B0604020202020204" pitchFamily="34" charset="0"/>
              </a:rPr>
              <a:t>Nationalist…joins Vietnamese</a:t>
            </a:r>
          </a:p>
          <a:p>
            <a:r>
              <a:rPr lang="en-GB" sz="2400" dirty="0" smtClean="0">
                <a:latin typeface="Arial" panose="020B0604020202020204" pitchFamily="34" charset="0"/>
                <a:cs typeface="Arial" panose="020B0604020202020204" pitchFamily="34" charset="0"/>
              </a:rPr>
              <a:t>Independence movement</a:t>
            </a:r>
          </a:p>
          <a:p>
            <a:r>
              <a:rPr lang="en-GB" sz="2400" dirty="0" smtClean="0">
                <a:latin typeface="Arial" panose="020B0604020202020204" pitchFamily="34" charset="0"/>
                <a:cs typeface="Arial" panose="020B0604020202020204" pitchFamily="34" charset="0"/>
              </a:rPr>
              <a:t>…Wilson refuses to meet him1919</a:t>
            </a:r>
          </a:p>
          <a:p>
            <a:r>
              <a:rPr lang="en-GB" sz="2400" dirty="0" smtClean="0">
                <a:latin typeface="Arial" panose="020B0604020202020204" pitchFamily="34" charset="0"/>
                <a:cs typeface="Arial" panose="020B0604020202020204" pitchFamily="34" charset="0"/>
              </a:rPr>
              <a:t>…moves to USSR/then China</a:t>
            </a:r>
          </a:p>
        </p:txBody>
      </p:sp>
      <p:sp>
        <p:nvSpPr>
          <p:cNvPr id="7" name="TextBox 6"/>
          <p:cNvSpPr txBox="1"/>
          <p:nvPr/>
        </p:nvSpPr>
        <p:spPr>
          <a:xfrm>
            <a:off x="7145868" y="5085140"/>
            <a:ext cx="5108321" cy="1938992"/>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Joins Indochina Communists. Writer</a:t>
            </a:r>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…famous</a:t>
            </a:r>
          </a:p>
          <a:p>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To Vietnam 1941…leads Viet Minh</a:t>
            </a:r>
          </a:p>
          <a:p>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308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0248" y="446829"/>
            <a:ext cx="8911687" cy="1280890"/>
          </a:xfrm>
        </p:spPr>
        <p:txBody>
          <a:bodyPr/>
          <a:lstStyle/>
          <a:p>
            <a:r>
              <a:rPr lang="en-GB" dirty="0" smtClean="0"/>
              <a:t>Ho Chi Min telegram to Truman</a:t>
            </a:r>
            <a:endParaRPr lang="en-GB" dirty="0"/>
          </a:p>
        </p:txBody>
      </p:sp>
      <p:pic>
        <p:nvPicPr>
          <p:cNvPr id="4" name="Picture 3"/>
          <p:cNvPicPr>
            <a:picLocks noChangeAspect="1"/>
          </p:cNvPicPr>
          <p:nvPr/>
        </p:nvPicPr>
        <p:blipFill>
          <a:blip r:embed="rId2"/>
          <a:stretch>
            <a:fillRect/>
          </a:stretch>
        </p:blipFill>
        <p:spPr>
          <a:xfrm>
            <a:off x="0" y="1483566"/>
            <a:ext cx="6366933" cy="5374434"/>
          </a:xfrm>
          <a:prstGeom prst="rect">
            <a:avLst/>
          </a:prstGeom>
        </p:spPr>
      </p:pic>
      <p:sp>
        <p:nvSpPr>
          <p:cNvPr id="5" name="TextBox 4"/>
          <p:cNvSpPr txBox="1"/>
          <p:nvPr/>
        </p:nvSpPr>
        <p:spPr>
          <a:xfrm>
            <a:off x="6339977" y="1207221"/>
            <a:ext cx="6178294" cy="1200329"/>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1945-46 Ho Chi Min launches campaign </a:t>
            </a:r>
          </a:p>
          <a:p>
            <a:r>
              <a:rPr lang="en-GB" sz="2400" dirty="0" smtClean="0">
                <a:latin typeface="Arial" panose="020B0604020202020204" pitchFamily="34" charset="0"/>
                <a:cs typeface="Arial" panose="020B0604020202020204" pitchFamily="34" charset="0"/>
              </a:rPr>
              <a:t>of terrorism/murder vs “Nationalists". Others</a:t>
            </a:r>
          </a:p>
          <a:p>
            <a:r>
              <a:rPr lang="en-GB" sz="2400" dirty="0" smtClean="0">
                <a:latin typeface="Arial" panose="020B0604020202020204" pitchFamily="34" charset="0"/>
                <a:cs typeface="Arial" panose="020B0604020202020204" pitchFamily="34" charset="0"/>
              </a:rPr>
              <a:t>Accommodating French/ Japan</a:t>
            </a:r>
          </a:p>
        </p:txBody>
      </p:sp>
      <p:sp>
        <p:nvSpPr>
          <p:cNvPr id="6" name="TextBox 5"/>
          <p:cNvSpPr txBox="1"/>
          <p:nvPr/>
        </p:nvSpPr>
        <p:spPr>
          <a:xfrm>
            <a:off x="6391853" y="4445287"/>
            <a:ext cx="5950668" cy="830997"/>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US </a:t>
            </a:r>
            <a:r>
              <a:rPr lang="en-GB" sz="2400" dirty="0" smtClean="0">
                <a:latin typeface="Arial" panose="020B0604020202020204" pitchFamily="34" charset="0"/>
                <a:cs typeface="Arial" panose="020B0604020202020204" pitchFamily="34" charset="0"/>
              </a:rPr>
              <a:t>reject. Ho “communist” support French</a:t>
            </a:r>
          </a:p>
          <a:p>
            <a:r>
              <a:rPr lang="en-GB" sz="2400" dirty="0" smtClean="0">
                <a:latin typeface="Arial" panose="020B0604020202020204" pitchFamily="34" charset="0"/>
                <a:cs typeface="Arial" panose="020B0604020202020204" pitchFamily="34" charset="0"/>
              </a:rPr>
              <a:t> return… </a:t>
            </a:r>
            <a:r>
              <a:rPr lang="en-GB" sz="2400" dirty="0">
                <a:latin typeface="Arial" panose="020B0604020202020204" pitchFamily="34" charset="0"/>
                <a:cs typeface="Arial" panose="020B0604020202020204" pitchFamily="34" charset="0"/>
              </a:rPr>
              <a:t>“Republic of </a:t>
            </a:r>
            <a:r>
              <a:rPr lang="en-GB" sz="2400" dirty="0" smtClean="0">
                <a:latin typeface="Arial" panose="020B0604020202020204" pitchFamily="34" charset="0"/>
                <a:cs typeface="Arial" panose="020B0604020202020204" pitchFamily="34" charset="0"/>
              </a:rPr>
              <a:t>Vietnam”…</a:t>
            </a:r>
            <a:endParaRPr lang="en-GB" sz="2400" dirty="0">
              <a:latin typeface="Arial" panose="020B0604020202020204" pitchFamily="34" charset="0"/>
              <a:cs typeface="Arial" panose="020B0604020202020204" pitchFamily="34" charset="0"/>
            </a:endParaRPr>
          </a:p>
        </p:txBody>
      </p:sp>
      <p:sp>
        <p:nvSpPr>
          <p:cNvPr id="7" name="TextBox 6"/>
          <p:cNvSpPr txBox="1"/>
          <p:nvPr/>
        </p:nvSpPr>
        <p:spPr>
          <a:xfrm>
            <a:off x="6414168" y="5564906"/>
            <a:ext cx="5074659" cy="1200329"/>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Vietminh….revolt…expand to South</a:t>
            </a:r>
          </a:p>
          <a:p>
            <a:r>
              <a:rPr lang="en-GB" sz="2400" dirty="0">
                <a:latin typeface="Arial" panose="020B0604020202020204" pitchFamily="34" charset="0"/>
                <a:cs typeface="Arial" panose="020B0604020202020204" pitchFamily="34" charset="0"/>
              </a:rPr>
              <a:t>French determine to unify/ destroy</a:t>
            </a:r>
          </a:p>
          <a:p>
            <a:r>
              <a:rPr lang="en-GB" sz="2400" dirty="0">
                <a:latin typeface="Arial" panose="020B0604020202020204" pitchFamily="34" charset="0"/>
                <a:cs typeface="Arial" panose="020B0604020202020204" pitchFamily="34" charset="0"/>
              </a:rPr>
              <a:t>Communists…Viet Minh</a:t>
            </a:r>
          </a:p>
        </p:txBody>
      </p:sp>
      <p:sp>
        <p:nvSpPr>
          <p:cNvPr id="8" name="TextBox 7"/>
          <p:cNvSpPr txBox="1"/>
          <p:nvPr/>
        </p:nvSpPr>
        <p:spPr>
          <a:xfrm>
            <a:off x="6271326" y="3653337"/>
            <a:ext cx="5253554"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Telegram to Truman….</a:t>
            </a:r>
            <a:r>
              <a:rPr lang="en-GB" sz="2400" dirty="0" smtClean="0">
                <a:latin typeface="Arial" panose="020B0604020202020204" pitchFamily="34" charset="0"/>
                <a:cs typeface="Arial" panose="020B0604020202020204" pitchFamily="34" charset="0"/>
              </a:rPr>
              <a:t>independence</a:t>
            </a:r>
            <a:endParaRPr lang="en-GB" sz="2400" dirty="0">
              <a:latin typeface="Arial" panose="020B0604020202020204" pitchFamily="34" charset="0"/>
              <a:cs typeface="Arial" panose="020B0604020202020204" pitchFamily="34" charset="0"/>
            </a:endParaRPr>
          </a:p>
        </p:txBody>
      </p:sp>
      <p:sp>
        <p:nvSpPr>
          <p:cNvPr id="9" name="TextBox 8"/>
          <p:cNvSpPr txBox="1"/>
          <p:nvPr/>
        </p:nvSpPr>
        <p:spPr>
          <a:xfrm>
            <a:off x="6276622" y="2607733"/>
            <a:ext cx="6489234" cy="830997"/>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Supported by US OSS (CIA)</a:t>
            </a:r>
          </a:p>
          <a:p>
            <a:r>
              <a:rPr lang="en-GB" sz="2400" dirty="0" smtClean="0">
                <a:latin typeface="Arial" panose="020B0604020202020204" pitchFamily="34" charset="0"/>
                <a:cs typeface="Arial" panose="020B0604020202020204" pitchFamily="34" charset="0"/>
              </a:rPr>
              <a:t>…liberator…vacuum as Japanese surrender</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207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5561" y="288208"/>
            <a:ext cx="8911687" cy="1280890"/>
          </a:xfrm>
        </p:spPr>
        <p:txBody>
          <a:bodyPr/>
          <a:lstStyle/>
          <a:p>
            <a:r>
              <a:rPr lang="en-GB" dirty="0" smtClean="0"/>
              <a:t>First Indo China War 1946-1954</a:t>
            </a:r>
            <a:endParaRPr lang="en-GB" dirty="0"/>
          </a:p>
        </p:txBody>
      </p:sp>
      <p:pic>
        <p:nvPicPr>
          <p:cNvPr id="4" name="Picture 3"/>
          <p:cNvPicPr>
            <a:picLocks noChangeAspect="1"/>
          </p:cNvPicPr>
          <p:nvPr/>
        </p:nvPicPr>
        <p:blipFill>
          <a:blip r:embed="rId2"/>
          <a:stretch>
            <a:fillRect/>
          </a:stretch>
        </p:blipFill>
        <p:spPr>
          <a:xfrm>
            <a:off x="247259" y="1015287"/>
            <a:ext cx="6713378" cy="5842713"/>
          </a:xfrm>
          <a:prstGeom prst="rect">
            <a:avLst/>
          </a:prstGeom>
        </p:spPr>
      </p:pic>
      <p:sp>
        <p:nvSpPr>
          <p:cNvPr id="5" name="TextBox 4"/>
          <p:cNvSpPr txBox="1"/>
          <p:nvPr/>
        </p:nvSpPr>
        <p:spPr>
          <a:xfrm>
            <a:off x="7128233" y="1010241"/>
            <a:ext cx="4904741" cy="1200329"/>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French deploy 200,000,,,150,000</a:t>
            </a:r>
          </a:p>
          <a:p>
            <a:r>
              <a:rPr lang="en-GB" sz="2400" dirty="0" smtClean="0">
                <a:latin typeface="Arial" panose="020B0604020202020204" pitchFamily="34" charset="0"/>
                <a:cs typeface="Arial" panose="020B0604020202020204" pitchFamily="34" charset="0"/>
              </a:rPr>
              <a:t>Vietnamese ….US provide funding</a:t>
            </a:r>
          </a:p>
          <a:p>
            <a:r>
              <a:rPr lang="en-GB" sz="2400" dirty="0" smtClean="0">
                <a:latin typeface="Arial" panose="020B0604020202020204" pitchFamily="34" charset="0"/>
                <a:cs typeface="Arial" panose="020B0604020202020204" pitchFamily="34" charset="0"/>
              </a:rPr>
              <a:t>….Vietnam ….parallel to Korea </a:t>
            </a:r>
            <a:endParaRPr lang="en-GB" sz="2400" dirty="0">
              <a:latin typeface="Arial" panose="020B0604020202020204" pitchFamily="34" charset="0"/>
              <a:cs typeface="Arial" panose="020B0604020202020204" pitchFamily="34" charset="0"/>
            </a:endParaRPr>
          </a:p>
        </p:txBody>
      </p:sp>
      <p:sp>
        <p:nvSpPr>
          <p:cNvPr id="6" name="TextBox 5"/>
          <p:cNvSpPr txBox="1"/>
          <p:nvPr/>
        </p:nvSpPr>
        <p:spPr>
          <a:xfrm>
            <a:off x="7050119" y="2392239"/>
            <a:ext cx="5832109"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Vietminh..175,000 + 200,000 Vietnamese</a:t>
            </a:r>
          </a:p>
        </p:txBody>
      </p:sp>
      <p:sp>
        <p:nvSpPr>
          <p:cNvPr id="7" name="TextBox 6"/>
          <p:cNvSpPr txBox="1"/>
          <p:nvPr/>
        </p:nvSpPr>
        <p:spPr>
          <a:xfrm>
            <a:off x="6935830" y="3233289"/>
            <a:ext cx="5559535"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French control cities….lose countryside</a:t>
            </a:r>
          </a:p>
        </p:txBody>
      </p:sp>
      <p:sp>
        <p:nvSpPr>
          <p:cNvPr id="8" name="TextBox 7"/>
          <p:cNvSpPr txBox="1"/>
          <p:nvPr/>
        </p:nvSpPr>
        <p:spPr>
          <a:xfrm>
            <a:off x="6919037" y="4120279"/>
            <a:ext cx="5272963" cy="1569660"/>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French “Forward plan 1954</a:t>
            </a:r>
          </a:p>
          <a:p>
            <a:r>
              <a:rPr lang="en-GB" sz="2400" dirty="0">
                <a:latin typeface="Arial" panose="020B0604020202020204" pitchFamily="34" charset="0"/>
                <a:cs typeface="Arial" panose="020B0604020202020204" pitchFamily="34" charset="0"/>
              </a:rPr>
              <a:t>…Army of 20,000 to Dien Bien Phu </a:t>
            </a:r>
          </a:p>
          <a:p>
            <a:r>
              <a:rPr lang="en-GB" sz="2400" dirty="0" smtClean="0">
                <a:latin typeface="Arial" panose="020B0604020202020204" pitchFamily="34" charset="0"/>
                <a:cs typeface="Arial" panose="020B0604020202020204" pitchFamily="34" charset="0"/>
              </a:rPr>
              <a:t>…air </a:t>
            </a:r>
            <a:r>
              <a:rPr lang="en-GB" sz="2400" dirty="0">
                <a:latin typeface="Arial" panose="020B0604020202020204" pitchFamily="34" charset="0"/>
                <a:cs typeface="Arial" panose="020B0604020202020204" pitchFamily="34" charset="0"/>
              </a:rPr>
              <a:t>attack, supply</a:t>
            </a:r>
          </a:p>
          <a:p>
            <a:r>
              <a:rPr lang="en-GB" sz="2400" dirty="0" smtClean="0">
                <a:latin typeface="Arial" panose="020B0604020202020204" pitchFamily="34" charset="0"/>
                <a:cs typeface="Arial" panose="020B0604020202020204" pitchFamily="34" charset="0"/>
              </a:rPr>
              <a:t>…combine assault with Negotiations </a:t>
            </a:r>
            <a:endParaRPr lang="en-GB" sz="2400" dirty="0">
              <a:latin typeface="Arial" panose="020B0604020202020204" pitchFamily="34" charset="0"/>
              <a:cs typeface="Arial" panose="020B0604020202020204" pitchFamily="34" charset="0"/>
            </a:endParaRPr>
          </a:p>
        </p:txBody>
      </p:sp>
      <p:sp>
        <p:nvSpPr>
          <p:cNvPr id="9" name="Oval 8"/>
          <p:cNvSpPr/>
          <p:nvPr/>
        </p:nvSpPr>
        <p:spPr>
          <a:xfrm>
            <a:off x="2291644" y="1676055"/>
            <a:ext cx="526661" cy="606490"/>
          </a:xfrm>
          <a:prstGeom prst="ellipse">
            <a:avLst/>
          </a:prstGeom>
          <a:solidFill>
            <a:schemeClr val="accent1">
              <a:alpha val="28000"/>
            </a:schemeClr>
          </a:solidFill>
          <a:ln w="952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p:cNvSpPr txBox="1"/>
          <p:nvPr/>
        </p:nvSpPr>
        <p:spPr>
          <a:xfrm>
            <a:off x="6934323" y="6068023"/>
            <a:ext cx="4716356" cy="830997"/>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Army trapped…..French ask U.S </a:t>
            </a:r>
          </a:p>
          <a:p>
            <a:r>
              <a:rPr lang="en-GB" sz="2400" dirty="0" smtClean="0">
                <a:latin typeface="Arial" panose="020B0604020202020204" pitchFamily="34" charset="0"/>
                <a:cs typeface="Arial" panose="020B0604020202020204" pitchFamily="34" charset="0"/>
              </a:rPr>
              <a:t>for help…use of atomic bombs</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318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1114" y="464592"/>
            <a:ext cx="8911687" cy="1280890"/>
          </a:xfrm>
        </p:spPr>
        <p:txBody>
          <a:bodyPr/>
          <a:lstStyle/>
          <a:p>
            <a:pPr algn="ctr"/>
            <a:r>
              <a:rPr lang="en-GB" dirty="0" smtClean="0"/>
              <a:t>US Response</a:t>
            </a:r>
            <a:endParaRPr lang="en-GB" dirty="0"/>
          </a:p>
        </p:txBody>
      </p:sp>
      <p:sp>
        <p:nvSpPr>
          <p:cNvPr id="3" name="Content Placeholder 2"/>
          <p:cNvSpPr>
            <a:spLocks noGrp="1"/>
          </p:cNvSpPr>
          <p:nvPr>
            <p:ph idx="1"/>
          </p:nvPr>
        </p:nvSpPr>
        <p:spPr>
          <a:xfrm>
            <a:off x="935504" y="1759595"/>
            <a:ext cx="10917591" cy="5226755"/>
          </a:xfrm>
        </p:spPr>
        <p:txBody>
          <a:bodyPr>
            <a:normAutofit/>
          </a:bodyPr>
          <a:lstStyle/>
          <a:p>
            <a:pPr marL="742950" lvl="2" indent="-342900"/>
            <a:r>
              <a:rPr lang="en-GB" sz="2800" dirty="0" smtClean="0">
                <a:latin typeface="Arial" panose="020B0604020202020204" pitchFamily="34" charset="0"/>
                <a:cs typeface="Arial" panose="020B0604020202020204" pitchFamily="34" charset="0"/>
              </a:rPr>
              <a:t>Discussion </a:t>
            </a:r>
            <a:r>
              <a:rPr lang="en-GB" sz="2800" dirty="0">
                <a:latin typeface="Arial" panose="020B0604020202020204" pitchFamily="34" charset="0"/>
                <a:cs typeface="Arial" panose="020B0604020202020204" pitchFamily="34" charset="0"/>
              </a:rPr>
              <a:t>on use of atomic bomb….over-ruled by </a:t>
            </a:r>
            <a:r>
              <a:rPr lang="en-GB" sz="2800" dirty="0" smtClean="0">
                <a:latin typeface="Arial" panose="020B0604020202020204" pitchFamily="34" charset="0"/>
                <a:cs typeface="Arial" panose="020B0604020202020204" pitchFamily="34" charset="0"/>
              </a:rPr>
              <a:t>Eisenhower</a:t>
            </a:r>
          </a:p>
          <a:p>
            <a:pPr marL="742950" lvl="2" indent="-342900"/>
            <a:endParaRPr lang="en-GB" sz="2800" dirty="0">
              <a:latin typeface="Arial" panose="020B0604020202020204" pitchFamily="34" charset="0"/>
              <a:cs typeface="Arial" panose="020B0604020202020204" pitchFamily="34" charset="0"/>
            </a:endParaRPr>
          </a:p>
          <a:p>
            <a:pPr marL="742950" lvl="2" indent="-342900"/>
            <a:r>
              <a:rPr lang="en-GB" sz="2800" dirty="0" smtClean="0">
                <a:latin typeface="Arial" panose="020B0604020202020204" pitchFamily="34" charset="0"/>
                <a:cs typeface="Arial" panose="020B0604020202020204" pitchFamily="34" charset="0"/>
              </a:rPr>
              <a:t>Vs land war Asia. Only intervene with British support</a:t>
            </a:r>
          </a:p>
          <a:p>
            <a:pPr marL="742950" lvl="2" indent="-342900"/>
            <a:endParaRPr lang="en-GB" sz="2800" dirty="0" smtClean="0">
              <a:latin typeface="Arial" panose="020B0604020202020204" pitchFamily="34" charset="0"/>
              <a:cs typeface="Arial" panose="020B0604020202020204" pitchFamily="34" charset="0"/>
            </a:endParaRPr>
          </a:p>
          <a:p>
            <a:pPr marL="742950" lvl="2" indent="-342900"/>
            <a:r>
              <a:rPr lang="en-GB" sz="2800" dirty="0" smtClean="0">
                <a:latin typeface="Arial" panose="020B0604020202020204" pitchFamily="34" charset="0"/>
                <a:cs typeface="Arial" panose="020B0604020202020204" pitchFamily="34" charset="0"/>
              </a:rPr>
              <a:t>British reject…French problem…supporting failed model</a:t>
            </a:r>
          </a:p>
          <a:p>
            <a:pPr marL="742950" lvl="2" indent="-342900"/>
            <a:endParaRPr lang="en-GB" sz="2800" dirty="0">
              <a:latin typeface="Arial" panose="020B0604020202020204" pitchFamily="34" charset="0"/>
              <a:cs typeface="Arial" panose="020B0604020202020204" pitchFamily="34" charset="0"/>
            </a:endParaRPr>
          </a:p>
          <a:p>
            <a:pPr marL="742950" lvl="2" indent="-342900"/>
            <a:r>
              <a:rPr lang="en-GB" sz="2800" dirty="0" smtClean="0">
                <a:latin typeface="Arial" panose="020B0604020202020204" pitchFamily="34" charset="0"/>
                <a:cs typeface="Arial" panose="020B0604020202020204" pitchFamily="34" charset="0"/>
              </a:rPr>
              <a:t>Let French army fall….negotiate partition …as in Korea</a:t>
            </a:r>
          </a:p>
          <a:p>
            <a:endParaRPr lang="en-GB" sz="2800" dirty="0" smtClean="0">
              <a:latin typeface="Arial" panose="020B0604020202020204" pitchFamily="34" charset="0"/>
              <a:cs typeface="Arial" panose="020B0604020202020204" pitchFamily="34" charset="0"/>
            </a:endParaRPr>
          </a:p>
          <a:p>
            <a:pPr lvl="1"/>
            <a:endParaRPr lang="en-GB" sz="2800" dirty="0" smtClean="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6541202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0313" y="0"/>
            <a:ext cx="8911687" cy="1280890"/>
          </a:xfrm>
        </p:spPr>
        <p:txBody>
          <a:bodyPr>
            <a:normAutofit fontScale="90000"/>
          </a:bodyPr>
          <a:lstStyle/>
          <a:p>
            <a:r>
              <a:rPr lang="en-GB" dirty="0" smtClean="0"/>
              <a:t>Dien Phen Phu 1954</a:t>
            </a:r>
            <a:br>
              <a:rPr lang="en-GB" dirty="0" smtClean="0"/>
            </a:br>
            <a:r>
              <a:rPr lang="en-GB" dirty="0" smtClean="0"/>
              <a:t>…French army surrender 12,000 prisoners</a:t>
            </a:r>
            <a:br>
              <a:rPr lang="en-GB" dirty="0" smtClean="0"/>
            </a:br>
            <a:endParaRPr lang="en-GB" dirty="0"/>
          </a:p>
        </p:txBody>
      </p:sp>
      <p:pic>
        <p:nvPicPr>
          <p:cNvPr id="4" name="Picture 3"/>
          <p:cNvPicPr>
            <a:picLocks noChangeAspect="1"/>
          </p:cNvPicPr>
          <p:nvPr/>
        </p:nvPicPr>
        <p:blipFill>
          <a:blip r:embed="rId2"/>
          <a:stretch>
            <a:fillRect/>
          </a:stretch>
        </p:blipFill>
        <p:spPr>
          <a:xfrm>
            <a:off x="0" y="1113039"/>
            <a:ext cx="12192000" cy="5835272"/>
          </a:xfrm>
          <a:prstGeom prst="rect">
            <a:avLst/>
          </a:prstGeom>
        </p:spPr>
      </p:pic>
    </p:spTree>
    <p:extLst>
      <p:ext uri="{BB962C8B-B14F-4D97-AF65-F5344CB8AC3E}">
        <p14:creationId xmlns:p14="http://schemas.microsoft.com/office/powerpoint/2010/main" val="1600387678"/>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0</TotalTime>
  <Words>584</Words>
  <Application>Microsoft Office PowerPoint</Application>
  <PresentationFormat>Widescreen</PresentationFormat>
  <Paragraphs>100</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Century Gothic</vt:lpstr>
      <vt:lpstr>Wingdings 3</vt:lpstr>
      <vt:lpstr>Wisp</vt:lpstr>
      <vt:lpstr>PowerPoint Presentation</vt:lpstr>
      <vt:lpstr>Indo china</vt:lpstr>
      <vt:lpstr>Indochina</vt:lpstr>
      <vt:lpstr>Indochina Overview</vt:lpstr>
      <vt:lpstr>Ho Chi Minh (1890-1969)</vt:lpstr>
      <vt:lpstr>Ho Chi Min telegram to Truman</vt:lpstr>
      <vt:lpstr>First Indo China War 1946-1954</vt:lpstr>
      <vt:lpstr>US Response</vt:lpstr>
      <vt:lpstr>Dien Phen Phu 1954 …French army surrender 12,000 prisoners </vt:lpstr>
      <vt:lpstr>Indochina: the deal</vt:lpstr>
      <vt:lpstr>Domino Theory</vt:lpstr>
      <vt:lpstr>US and SE Asia 1954-1960</vt:lpstr>
      <vt:lpstr>Then, in 1956 …the balance is disturbed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dc:creator>
  <cp:lastModifiedBy>Stephen</cp:lastModifiedBy>
  <cp:revision>1</cp:revision>
  <dcterms:created xsi:type="dcterms:W3CDTF">2025-03-31T14:26:22Z</dcterms:created>
  <dcterms:modified xsi:type="dcterms:W3CDTF">2025-03-31T14:26:48Z</dcterms:modified>
</cp:coreProperties>
</file>